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D20E7-AAD9-4695-81C1-6A7A1132F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A71799-42F9-48BD-B449-84FF80367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496155-F8D1-4623-A255-C3AACDFA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0F87FA-EF39-436D-9511-3B1DCB71B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BD8D57-5645-4AB3-A032-660F00F4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6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5EE1F-CA88-4684-93BB-512652773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2F7D73-41D5-42D3-9F18-B48BCF15B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61016-0F4F-4BE2-8A78-755389AF5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78972D-8A61-4753-A8BB-4B096DA15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8B242B-F774-484B-98A3-E6B72E0A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2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8A8C2EF-6575-4897-893A-4219A27B9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6ED8A3E-1226-467C-8F87-0D4830634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ECDF2E-3C4E-4092-B6AB-A2C37464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08514E-EB39-41A7-B0A0-F352B540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0A844A-2FE1-4D7D-A26C-E1CB7033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8FB85-7B63-49F4-948F-4CE727009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D08F8C-93E2-4422-B235-5599BFF75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E8A4F6-3FD3-42DB-BBD4-D80FC082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E2E14D-60EB-45B6-9853-14B606E71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A26786-4D1C-412B-AAC2-DAF654EB0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1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1432E3-1556-493C-AD66-6C2E829D0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19C277-EC5E-46A6-9E9B-ED0E6D46C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3B9AF2-22DB-4F0E-8F64-AF99DC7D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1EB969-FF6E-4FF4-85E4-B31423B11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2523AD-27EF-42A2-96FC-B19D894D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5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36C43-F90A-467C-B7E4-37F4ED9D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EEF500-CC2B-4E30-AE1E-793AD9AD0D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9EA314-9525-404E-978B-1DFD6A1B2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D5018E-311D-46CF-BCBC-07309F3A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07E7E6-642F-44F2-B4B5-8C58D6395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4A0146-761F-4338-851E-BB1C73639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8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0A029-F9BE-4FA9-A729-8EBE0681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65713D-4C65-4E2C-845C-37EB9B944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55AEEC-A4F2-46CB-A3D9-2519CBA76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80BBDC7-B4BB-47F0-8922-2C5C146355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831E58-1E15-4186-99D0-55166D4EE5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7A7B3BC-17F5-4F6E-AB81-DF5D15E7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6D7DF7-1C61-40DD-B526-B5A6C3BBF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4B3DB7-D4CD-4465-8FF1-97B3A0E4B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67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4B3E6-3FB3-4BF0-8407-779DC2C6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B72806-0B95-4F02-9CF0-B078DE2E3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76A132-798E-4E1A-8E27-DDAB22AC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7C7D62-17E6-4B34-A99A-1136D9D6B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5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90F154-3180-40E6-8FBC-CECFA012F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4CE9EF-2027-4C8A-9BE5-777A733D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17ACBE-2264-4862-8B76-6854A5CB4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557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64859-FC17-4340-87A8-565085CD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21AB7-2F09-45BC-A47E-6CBEACBE7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FA71EE-EDB5-4883-B7A3-93B59B4F0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5BEF1D-CC0C-4FE4-AA53-C764E82E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443AD4-269A-4FB6-95B6-6755854B4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E77D2A-B1FA-4C68-87E2-CACB7E9C5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38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2E6A61-AABB-4C5A-BD65-18E930621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2B9CFB1-6504-4FF2-9AF3-30190A973D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8D1732-506D-4F20-A80D-E211244E9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08EF823-BD64-4368-B0AE-4CC0FBFE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8C7F74-C64C-48C8-B021-B3FD3EB02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16115E-BB68-4F55-BBF8-ECFEB9D0C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78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68612-B689-4CC7-91AC-F208E019E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E7C400-0AE2-4969-9489-E37D6FA7F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344035-ACC0-45BC-9F28-84DBF40A4E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BE150-2586-472C-9A0A-AAD1A379928B}" type="datetimeFigureOut">
              <a:rPr lang="ru-RU" smtClean="0"/>
              <a:t>29.04.2024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7BDD93-F4B0-42DB-B0ED-2F81EC5972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056BC0-AB60-4C6D-91FF-788AC2146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609C3-637F-422E-AE39-B4850846A3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38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culture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98749-C125-4EF7-98FB-A5DE80CF6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90165"/>
            <a:ext cx="9144000" cy="2387600"/>
          </a:xfrm>
        </p:spPr>
        <p:txBody>
          <a:bodyPr>
            <a:noAutofit/>
          </a:bodyPr>
          <a:lstStyle/>
          <a:p>
            <a:r>
              <a:rPr lang="ru-RU" sz="4400" dirty="0"/>
              <a:t>«Виртуальная музейная педагогика:    </a:t>
            </a:r>
            <a:br>
              <a:rPr lang="ru-RU" sz="4400" dirty="0"/>
            </a:br>
            <a:r>
              <a:rPr lang="ru-RU" sz="4400" dirty="0"/>
              <a:t>  современные возможности и перспективы»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A25175-C36F-4A76-8327-93708F6F4283}"/>
              </a:ext>
            </a:extLst>
          </p:cNvPr>
          <p:cNvSpPr/>
          <p:nvPr/>
        </p:nvSpPr>
        <p:spPr>
          <a:xfrm>
            <a:off x="9396118" y="4990448"/>
            <a:ext cx="232190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Подготовила                                                                                                                                                                   Воспитатель высшей                                    квалификационной категории                                                                         Фомина С.В.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AC7248-ECA2-4336-A48F-D5EA5CBAA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86" y="2721936"/>
            <a:ext cx="6018027" cy="361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9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1D58248-19ED-4BA4-821A-9E385D8CDE5C}"/>
              </a:ext>
            </a:extLst>
          </p:cNvPr>
          <p:cNvSpPr/>
          <p:nvPr/>
        </p:nvSpPr>
        <p:spPr>
          <a:xfrm>
            <a:off x="4910451" y="2270724"/>
            <a:ext cx="2371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https://www.culture.ru</a:t>
            </a: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AE1885-31D4-4547-8411-90AE5634B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98" y="789533"/>
            <a:ext cx="3702981" cy="29623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8B2EF7-F0C9-404C-BE97-38578B082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7421" y="789532"/>
            <a:ext cx="3702981" cy="2962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701FF9-02EF-4C88-9309-1E1E6C77B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6886" y="3556374"/>
            <a:ext cx="4498228" cy="285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6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F883D90-D743-4A88-ADF2-469EEE2D56D0}"/>
              </a:ext>
            </a:extLst>
          </p:cNvPr>
          <p:cNvSpPr/>
          <p:nvPr/>
        </p:nvSpPr>
        <p:spPr>
          <a:xfrm>
            <a:off x="762000" y="116684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/>
              <a:t>Музейная педагогика сегодня как никогда востребована всеми российскими музеями, которые почти «повсеместно активизировали работу с детьми, стали создавать для них интерактивные мероприятия и экскурсии, музейно-педагогические программы».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6A0059-3756-43FB-8DF1-4FBDDE224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734879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49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92D88B-6863-4803-901C-613847B63E3E}"/>
              </a:ext>
            </a:extLst>
          </p:cNvPr>
          <p:cNvSpPr txBox="1"/>
          <p:nvPr/>
        </p:nvSpPr>
        <p:spPr>
          <a:xfrm>
            <a:off x="2252330" y="552893"/>
            <a:ext cx="7687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Виртуальный музей- новая реальность или красивое слово?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E5C388-D7B9-4C23-8046-D23ABEAD6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74" b="92503" l="3077" r="96833">
                        <a14:foregroundMark x1="3077" y1="30230" x2="26968" y2="42443"/>
                        <a14:foregroundMark x1="26968" y1="42443" x2="33032" y2="40992"/>
                        <a14:foregroundMark x1="67964" y1="37243" x2="72489" y2="34946"/>
                        <a14:foregroundMark x1="93213" y1="36034" x2="94932" y2="37001"/>
                        <a14:foregroundMark x1="96833" y1="32648" x2="96833" y2="32648"/>
                        <a14:foregroundMark x1="87240" y1="53446" x2="90950" y2="56590"/>
                        <a14:foregroundMark x1="71765" y1="68198" x2="79548" y2="67594"/>
                        <a14:foregroundMark x1="79548" y1="67594" x2="81538" y2="67594"/>
                        <a14:foregroundMark x1="71131" y1="89722" x2="87059" y2="92503"/>
                        <a14:foregroundMark x1="26425" y1="81499" x2="24706" y2="81983"/>
                        <a14:foregroundMark x1="28778" y1="65054" x2="28778" y2="68077"/>
                        <a14:foregroundMark x1="19005" y1="82346" x2="39276" y2="79081"/>
                        <a14:foregroundMark x1="39276" y1="79081" x2="45973" y2="82830"/>
                        <a14:foregroundMark x1="45973" y1="82830" x2="47149" y2="82830"/>
                        <a14:foregroundMark x1="51493" y1="34341" x2="52670" y2="35792"/>
                        <a14:foregroundMark x1="79186" y1="44015" x2="78824" y2="46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7667" y="562527"/>
            <a:ext cx="6736664" cy="50418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0277F9-FFCE-43E9-9E6F-E428C4903E8F}"/>
              </a:ext>
            </a:extLst>
          </p:cNvPr>
          <p:cNvSpPr/>
          <p:nvPr/>
        </p:nvSpPr>
        <p:spPr>
          <a:xfrm>
            <a:off x="2860158" y="1967023"/>
            <a:ext cx="2977116" cy="15417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32F17B-2B48-42FF-96A6-93AE4E5EFC4F}"/>
              </a:ext>
            </a:extLst>
          </p:cNvPr>
          <p:cNvSpPr/>
          <p:nvPr/>
        </p:nvSpPr>
        <p:spPr>
          <a:xfrm>
            <a:off x="6687879" y="2232837"/>
            <a:ext cx="2643963" cy="4040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603097C-CA23-4D1B-B924-11E298AA9CD3}"/>
              </a:ext>
            </a:extLst>
          </p:cNvPr>
          <p:cNvSpPr/>
          <p:nvPr/>
        </p:nvSpPr>
        <p:spPr>
          <a:xfrm>
            <a:off x="6687879" y="3083442"/>
            <a:ext cx="2643963" cy="5741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27D7EEC-0C5C-4E4B-95D6-94B786C2821B}"/>
              </a:ext>
            </a:extLst>
          </p:cNvPr>
          <p:cNvSpPr/>
          <p:nvPr/>
        </p:nvSpPr>
        <p:spPr>
          <a:xfrm>
            <a:off x="3168502" y="4423144"/>
            <a:ext cx="2977116" cy="4253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7D8745-AA75-4C3F-B0FE-599633EB81F2}"/>
              </a:ext>
            </a:extLst>
          </p:cNvPr>
          <p:cNvSpPr/>
          <p:nvPr/>
        </p:nvSpPr>
        <p:spPr>
          <a:xfrm>
            <a:off x="6687879" y="3859619"/>
            <a:ext cx="2643963" cy="5741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74E76C6-0ED6-4858-8701-339E810F68FA}"/>
              </a:ext>
            </a:extLst>
          </p:cNvPr>
          <p:cNvSpPr/>
          <p:nvPr/>
        </p:nvSpPr>
        <p:spPr>
          <a:xfrm>
            <a:off x="6687879" y="4635795"/>
            <a:ext cx="2643963" cy="7974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466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CC4AA07-09ED-4990-BFBB-173436746CB6}"/>
              </a:ext>
            </a:extLst>
          </p:cNvPr>
          <p:cNvSpPr/>
          <p:nvPr/>
        </p:nvSpPr>
        <p:spPr>
          <a:xfrm>
            <a:off x="1372104" y="1221922"/>
            <a:ext cx="567069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С помощью компьютерной техники и необозримого «электронного культурного наследия» стало возможно создавать самые удивительные музеи, режиссировать экспозиции и выставки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B8D255-C98B-411A-A4DF-4E99B29E6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04" b="99353" l="5000" r="98977">
                        <a14:foregroundMark x1="13295" y1="38511" x2="24886" y2="33172"/>
                        <a14:foregroundMark x1="24886" y1="33172" x2="29432" y2="24919"/>
                        <a14:foregroundMark x1="29432" y1="24919" x2="29432" y2="23301"/>
                        <a14:foregroundMark x1="5000" y1="17799" x2="10227" y2="43689"/>
                        <a14:foregroundMark x1="10227" y1="43689" x2="17045" y2="47735"/>
                        <a14:foregroundMark x1="17045" y1="47735" x2="34318" y2="37864"/>
                        <a14:foregroundMark x1="34318" y1="37864" x2="32045" y2="29450"/>
                        <a14:foregroundMark x1="32045" y1="29450" x2="29773" y2="30097"/>
                        <a14:foregroundMark x1="26250" y1="28641" x2="16250" y2="21845"/>
                        <a14:foregroundMark x1="15909" y1="18447" x2="23409" y2="12136"/>
                        <a14:foregroundMark x1="23409" y1="12136" x2="30000" y2="10518"/>
                        <a14:foregroundMark x1="32955" y1="12460" x2="27273" y2="22654"/>
                        <a14:foregroundMark x1="21758" y1="8355" x2="23864" y2="7605"/>
                        <a14:foregroundMark x1="17500" y1="9871" x2="20185" y2="8915"/>
                        <a14:foregroundMark x1="23864" y1="7605" x2="28182" y2="8576"/>
                        <a14:foregroundMark x1="31477" y1="7282" x2="29659" y2="7443"/>
                        <a14:foregroundMark x1="28523" y1="7605" x2="28523" y2="7605"/>
                        <a14:foregroundMark x1="27614" y1="7282" x2="27273" y2="7282"/>
                        <a14:foregroundMark x1="30795" y1="31230" x2="36591" y2="20227"/>
                        <a14:foregroundMark x1="41591" y1="15696" x2="45568" y2="18123"/>
                        <a14:foregroundMark x1="55341" y1="14725" x2="56705" y2="15372"/>
                        <a14:foregroundMark x1="52727" y1="8414" x2="59091" y2="19256"/>
                        <a14:foregroundMark x1="59886" y1="19579" x2="58833" y2="16977"/>
                        <a14:foregroundMark x1="60568" y1="21036" x2="59358" y2="16651"/>
                        <a14:foregroundMark x1="54391" y1="5224" x2="51364" y2="11165"/>
                        <a14:foregroundMark x1="51364" y1="11165" x2="52273" y2="2913"/>
                        <a14:foregroundMark x1="52273" y1="2913" x2="44773" y2="4693"/>
                        <a14:foregroundMark x1="39318" y1="9061" x2="39318" y2="9061"/>
                        <a14:foregroundMark x1="42500" y1="2913" x2="42500" y2="2913"/>
                        <a14:foregroundMark x1="56023" y1="7605" x2="56477" y2="10518"/>
                        <a14:foregroundMark x1="57386" y1="10680" x2="57614" y2="13592"/>
                        <a14:foregroundMark x1="58409" y1="14401" x2="58636" y2="15372"/>
                        <a14:foregroundMark x1="56250" y1="7120" x2="54318" y2="2104"/>
                        <a14:foregroundMark x1="35114" y1="5340" x2="38977" y2="4531"/>
                        <a14:foregroundMark x1="40568" y1="3883" x2="40568" y2="3883"/>
                        <a14:foregroundMark x1="24545" y1="76214" x2="24545" y2="76214"/>
                        <a14:foregroundMark x1="22955" y1="70712" x2="23977" y2="84466"/>
                        <a14:foregroundMark x1="27614" y1="70065" x2="26477" y2="78964"/>
                        <a14:foregroundMark x1="26477" y1="78964" x2="21932" y2="73139"/>
                        <a14:foregroundMark x1="21932" y1="73139" x2="23864" y2="64887"/>
                        <a14:foregroundMark x1="23864" y1="64887" x2="25909" y2="67638"/>
                        <a14:foregroundMark x1="22841" y1="53560" x2="27614" y2="81392"/>
                        <a14:foregroundMark x1="27614" y1="81392" x2="27386" y2="99353"/>
                        <a14:foregroundMark x1="52614" y1="68285" x2="55455" y2="64239"/>
                        <a14:foregroundMark x1="81818" y1="54854" x2="85455" y2="75566"/>
                        <a14:foregroundMark x1="85455" y1="75566" x2="81136" y2="66181"/>
                        <a14:foregroundMark x1="81136" y1="66181" x2="83636" y2="58091"/>
                        <a14:foregroundMark x1="83636" y1="58091" x2="87955" y2="63754"/>
                        <a14:foregroundMark x1="87955" y1="63754" x2="94886" y2="96926"/>
                        <a14:foregroundMark x1="88523" y1="61327" x2="86818" y2="54207"/>
                        <a14:foregroundMark x1="97727" y1="97411" x2="98977" y2="99353"/>
                        <a14:foregroundMark x1="67159" y1="57282" x2="71136" y2="51456"/>
                        <a14:foregroundMark x1="71136" y1="51456" x2="74659" y2="50485"/>
                        <a14:foregroundMark x1="50341" y1="68123" x2="46136" y2="75405"/>
                        <a14:foregroundMark x1="74205" y1="22492" x2="74545" y2="19903"/>
                        <a14:foregroundMark x1="38409" y1="3236" x2="38409" y2="3236"/>
                        <a14:foregroundMark x1="61136" y1="20065" x2="61136" y2="20065"/>
                        <a14:backgroundMark x1="19205" y1="5987" x2="19205" y2="5987"/>
                        <a14:backgroundMark x1="22273" y1="4369" x2="22273" y2="4369"/>
                        <a14:backgroundMark x1="24659" y1="3236" x2="25341" y2="3074"/>
                        <a14:backgroundMark x1="25568" y1="2913" x2="29886" y2="2751"/>
                        <a14:backgroundMark x1="30455" y1="7120" x2="30455" y2="7120"/>
                        <a14:backgroundMark x1="20682" y1="7443" x2="20682" y2="7443"/>
                        <a14:backgroundMark x1="20455" y1="8252" x2="21932" y2="7929"/>
                        <a14:backgroundMark x1="41364" y1="162" x2="42045" y2="162"/>
                        <a14:backgroundMark x1="59691" y1="14889" x2="60114" y2="16181"/>
                        <a14:backgroundMark x1="59185" y1="13345" x2="59385" y2="13954"/>
                        <a14:backgroundMark x1="58093" y1="10015" x2="58265" y2="10541"/>
                        <a14:backgroundMark x1="55341" y1="1618" x2="57185" y2="7243"/>
                        <a14:backgroundMark x1="9205" y1="54531" x2="15000" y2="53560"/>
                        <a14:backgroundMark x1="15000" y1="53560" x2="15114" y2="53398"/>
                        <a14:backgroundMark x1="18295" y1="52427" x2="15909" y2="54045"/>
                        <a14:backgroundMark x1="33864" y1="1618" x2="35795" y2="0"/>
                        <a14:backgroundMark x1="33864" y1="4045" x2="33864" y2="4045"/>
                        <a14:backgroundMark x1="34091" y1="2913" x2="36364" y2="1133"/>
                        <a14:backgroundMark x1="36477" y1="1456" x2="37500" y2="162"/>
                        <a14:backgroundMark x1="38295" y1="1456" x2="39886" y2="1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2035" y="3318570"/>
            <a:ext cx="5039965" cy="35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199C990-26A3-49D6-8E32-2A02E91AD097}"/>
              </a:ext>
            </a:extLst>
          </p:cNvPr>
          <p:cNvSpPr/>
          <p:nvPr/>
        </p:nvSpPr>
        <p:spPr>
          <a:xfrm>
            <a:off x="677840" y="582067"/>
            <a:ext cx="69376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Появилась возможность «погрузить посетителя в любую историческую эпоху, этническую, природную, бытовую среду, показать, проиллюстрировать важнейшие моменты жизни и творчества, достижения выдающихся людей, свободно собирать на выставки огромные полотна и статуи; демонстрировать шедевры в самой необычной среде (например – в пейзаже), имитировать «родную» атмосферу творений искусства: египетскую пустыню с пирамидами и африканским солнцем или флорентийские сады Медичи.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3E3958-8D68-4AD0-9A4C-F7D3DD1DD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667" l="10000" r="90000">
                        <a14:foregroundMark x1="47321" y1="91548" x2="53482" y2="92976"/>
                        <a14:foregroundMark x1="18661" y1="44167" x2="18661" y2="44167"/>
                        <a14:foregroundMark x1="46964" y1="96667" x2="44911" y2="96667"/>
                        <a14:foregroundMark x1="40714" y1="94881" x2="36964" y2="92500"/>
                        <a14:foregroundMark x1="35893" y1="93929" x2="33839" y2="90714"/>
                        <a14:foregroundMark x1="34554" y1="92500" x2="31429" y2="90238"/>
                        <a14:foregroundMark x1="80804" y1="41429" x2="87321" y2="497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60610" y="1712794"/>
            <a:ext cx="4576548" cy="34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602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82C828-C892-4D7F-B3F9-19E089378C41}"/>
              </a:ext>
            </a:extLst>
          </p:cNvPr>
          <p:cNvSpPr/>
          <p:nvPr/>
        </p:nvSpPr>
        <p:spPr>
          <a:xfrm>
            <a:off x="1173708" y="566292"/>
            <a:ext cx="9785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Виртуальные экскурсии помогают детям легче и комфортнее войти в экскурсионную деятельность и в качестве экскурсанта и особенно экскурсовода.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00C617-666F-4305-9E14-693486E4437B}"/>
              </a:ext>
            </a:extLst>
          </p:cNvPr>
          <p:cNvSpPr/>
          <p:nvPr/>
        </p:nvSpPr>
        <p:spPr>
          <a:xfrm>
            <a:off x="1173708" y="4837078"/>
            <a:ext cx="9785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Самое главное на данном этапе сформировать у детей интерес и желание проверить свои впечатления в живом общении с музеем.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D2843A-FAE5-4470-A8EE-71F7DBFEF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97" b="99156" l="2292" r="96250">
                        <a14:foregroundMark x1="21667" y1="22785" x2="12917" y2="34599"/>
                        <a14:foregroundMark x1="12917" y1="34599" x2="12292" y2="34599"/>
                        <a14:foregroundMark x1="18958" y1="23207" x2="12500" y2="20253"/>
                        <a14:foregroundMark x1="17917" y1="11814" x2="10000" y2="14768"/>
                        <a14:foregroundMark x1="8958" y1="29958" x2="7083" y2="26160"/>
                        <a14:foregroundMark x1="7083" y1="17722" x2="6458" y2="32489"/>
                        <a14:foregroundMark x1="9167" y1="62447" x2="9167" y2="62447"/>
                        <a14:foregroundMark x1="16458" y1="88608" x2="16458" y2="88608"/>
                        <a14:foregroundMark x1="18125" y1="92827" x2="7083" y2="83122"/>
                        <a14:foregroundMark x1="7083" y1="83122" x2="17917" y2="99578"/>
                        <a14:foregroundMark x1="17917" y1="99578" x2="24375" y2="91983"/>
                        <a14:foregroundMark x1="60833" y1="53586" x2="61042" y2="49789"/>
                        <a14:foregroundMark x1="58750" y1="49367" x2="66608" y2="51000"/>
                        <a14:foregroundMark x1="61042" y1="40084" x2="61042" y2="40084"/>
                        <a14:foregroundMark x1="58958" y1="35865" x2="58958" y2="35865"/>
                        <a14:foregroundMark x1="59583" y1="35443" x2="59583" y2="35443"/>
                        <a14:foregroundMark x1="59583" y1="31646" x2="59583" y2="31646"/>
                        <a14:foregroundMark x1="67208" y1="42386" x2="67585" y2="42284"/>
                        <a14:foregroundMark x1="64792" y1="43038" x2="66954" y2="42454"/>
                        <a14:foregroundMark x1="71155" y1="45148" x2="72500" y2="45148"/>
                        <a14:foregroundMark x1="68542" y1="38397" x2="68542" y2="38397"/>
                        <a14:foregroundMark x1="68768" y1="52743" x2="69583" y2="52743"/>
                        <a14:foregroundMark x1="69792" y1="52743" x2="69792" y2="52743"/>
                        <a14:foregroundMark x1="66216" y1="57610" x2="66458" y2="57806"/>
                        <a14:foregroundMark x1="63333" y1="55274" x2="64888" y2="56534"/>
                        <a14:foregroundMark x1="78125" y1="63713" x2="87917" y2="64557"/>
                        <a14:foregroundMark x1="92500" y1="38819" x2="91875" y2="48101"/>
                        <a14:foregroundMark x1="92292" y1="59072" x2="93125" y2="54852"/>
                        <a14:foregroundMark x1="92708" y1="51477" x2="91250" y2="54852"/>
                        <a14:foregroundMark x1="96458" y1="48101" x2="96458" y2="48101"/>
                        <a14:foregroundMark x1="68333" y1="20675" x2="68333" y2="20675"/>
                        <a14:foregroundMark x1="60833" y1="16456" x2="60833" y2="16456"/>
                        <a14:foregroundMark x1="53333" y1="10970" x2="56667" y2="12236"/>
                        <a14:foregroundMark x1="59583" y1="13502" x2="63542" y2="18565"/>
                        <a14:foregroundMark x1="54792" y1="6751" x2="55833" y2="6751"/>
                        <a14:foregroundMark x1="57292" y1="10127" x2="57292" y2="10127"/>
                        <a14:foregroundMark x1="55208" y1="10127" x2="55208" y2="6329"/>
                        <a14:foregroundMark x1="57500" y1="8017" x2="58958" y2="10549"/>
                        <a14:foregroundMark x1="57917" y1="10970" x2="56458" y2="6329"/>
                        <a14:foregroundMark x1="55208" y1="9283" x2="52500" y2="6751"/>
                        <a14:foregroundMark x1="73750" y1="25738" x2="73750" y2="25738"/>
                        <a14:foregroundMark x1="74583" y1="25738" x2="84375" y2="35443"/>
                        <a14:foregroundMark x1="84375" y1="35443" x2="84375" y2="35443"/>
                        <a14:foregroundMark x1="84375" y1="29114" x2="85625" y2="29114"/>
                        <a14:foregroundMark x1="51875" y1="10549" x2="51875" y2="10549"/>
                        <a14:foregroundMark x1="51667" y1="8017" x2="51667" y2="8017"/>
                        <a14:foregroundMark x1="52292" y1="7595" x2="52292" y2="7595"/>
                        <a14:foregroundMark x1="90000" y1="70886" x2="90625" y2="80169"/>
                        <a14:foregroundMark x1="51875" y1="78059" x2="51875" y2="78059"/>
                        <a14:foregroundMark x1="51875" y1="78059" x2="56458" y2="84388"/>
                        <a14:foregroundMark x1="4375" y1="95781" x2="4375" y2="95781"/>
                        <a14:foregroundMark x1="3542" y1="95359" x2="2292" y2="99578"/>
                        <a14:foregroundMark x1="16042" y1="5063" x2="17917" y2="3797"/>
                        <a14:foregroundMark x1="70417" y1="44304" x2="70417" y2="44304"/>
                        <a14:foregroundMark x1="68958" y1="44304" x2="68958" y2="44304"/>
                        <a14:foregroundMark x1="65833" y1="48523" x2="69583" y2="48523"/>
                        <a14:foregroundMark x1="89583" y1="48101" x2="89583" y2="48101"/>
                        <a14:backgroundMark x1="63333" y1="38397" x2="63542" y2="36709"/>
                        <a14:backgroundMark x1="62083" y1="40084" x2="62083" y2="40084"/>
                        <a14:backgroundMark x1="58958" y1="33333" x2="58958" y2="33333"/>
                        <a14:backgroundMark x1="61667" y1="36709" x2="61667" y2="36709"/>
                        <a14:backgroundMark x1="67083" y1="43882" x2="67292" y2="43882"/>
                        <a14:backgroundMark x1="66875" y1="43038" x2="66875" y2="43038"/>
                        <a14:backgroundMark x1="65833" y1="46835" x2="65833" y2="46835"/>
                        <a14:backgroundMark x1="70114" y1="46835" x2="70625" y2="46835"/>
                        <a14:backgroundMark x1="65417" y1="54852" x2="67083" y2="548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0430" y="2357802"/>
            <a:ext cx="457200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48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553ED9F-AB06-49B2-A26F-DA0E605FCE8F}"/>
              </a:ext>
            </a:extLst>
          </p:cNvPr>
          <p:cNvSpPr/>
          <p:nvPr/>
        </p:nvSpPr>
        <p:spPr>
          <a:xfrm>
            <a:off x="368490" y="415992"/>
            <a:ext cx="103040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При подготовке виртуальной экскурсии необходимо соблюдать и целый ряд методических требований. Это поможет сделать ее более эффективной.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5CB8DE-3AB0-4FA6-8BF6-18DE6DE1EB01}"/>
              </a:ext>
            </a:extLst>
          </p:cNvPr>
          <p:cNvSpPr/>
          <p:nvPr/>
        </p:nvSpPr>
        <p:spPr>
          <a:xfrm>
            <a:off x="630072" y="2401644"/>
            <a:ext cx="10615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 Педагог  должен ознакомиться с информацией сайта или сайтов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 Необходимо определить цель экскурсии и объем знаний, который воспитанники должны приобрести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 Разрабатывается маршрут экскурсии: какие страницы и в какой последовательности должны просмотреть , на какие объекты нужно обратить особое внимание, какие задания они должны выполнить.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690DC8-63B8-46EF-9377-11A0CAB66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3333" l="10000" r="90000">
                        <a14:foregroundMark x1="45104" y1="90972" x2="57083" y2="93333"/>
                        <a14:foregroundMark x1="57083" y1="93333" x2="58854" y2="92500"/>
                        <a14:backgroundMark x1="48958" y1="31389" x2="58125" y2="26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47747" y="0"/>
            <a:ext cx="3068472" cy="230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120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F7D5B1-A210-4007-B65B-16F0106C0C74}"/>
              </a:ext>
            </a:extLst>
          </p:cNvPr>
          <p:cNvSpPr/>
          <p:nvPr/>
        </p:nvSpPr>
        <p:spPr>
          <a:xfrm>
            <a:off x="354842" y="483443"/>
            <a:ext cx="11081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/>
              <a:t>Как и разработка любого проекта подготовка виртуальной экскурсии будет эффективной при реализации следующих методических подходов.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621C48C-C33C-48C3-A276-5BA500BF1653}"/>
              </a:ext>
            </a:extLst>
          </p:cNvPr>
          <p:cNvSpPr/>
          <p:nvPr/>
        </p:nvSpPr>
        <p:spPr>
          <a:xfrm>
            <a:off x="559558" y="2053103"/>
            <a:ext cx="110819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 Во-первых, это индивидуальный подход , в соответствии с которым образовательная деятельность должна быть приспособлена к познавательным возможностям ребенка и в ней следует учитывать индивидуальные особенности дошкольников.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6E5A1A-63B9-4DB9-8096-6412261A7E81}"/>
              </a:ext>
            </a:extLst>
          </p:cNvPr>
          <p:cNvSpPr/>
          <p:nvPr/>
        </p:nvSpPr>
        <p:spPr>
          <a:xfrm>
            <a:off x="559558" y="3868985"/>
            <a:ext cx="110819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Во-вторых, инженерно-педагогический подход, который предполагает этапность работы над созданием виртуальной экскурсии. С учетом этого подготовка виртуальной экскурсии включает в себя несколько этапов: диагностический, подготовительный, исполнительский, заключительный, аналитический.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2E4238-F2FA-4801-B485-45A7B78C2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8812" y1="26250" x2="48812" y2="25625"/>
                        <a14:foregroundMark x1="46436" y1="24688" x2="47300" y2="24688"/>
                        <a14:foregroundMark x1="53132" y1="24688" x2="52484" y2="24688"/>
                        <a14:foregroundMark x1="50108" y1="25313" x2="54212" y2="28750"/>
                        <a14:foregroundMark x1="45356" y1="23438" x2="44492" y2="31875"/>
                        <a14:foregroundMark x1="49244" y1="82500" x2="48164" y2="840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3791" y="431633"/>
            <a:ext cx="2346065" cy="162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73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BA2631-B6C1-4ED0-917A-ECD527A2D8CC}"/>
              </a:ext>
            </a:extLst>
          </p:cNvPr>
          <p:cNvSpPr/>
          <p:nvPr/>
        </p:nvSpPr>
        <p:spPr>
          <a:xfrm>
            <a:off x="1055427" y="674400"/>
            <a:ext cx="713323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Таким образом, сегодня имеются самые разные возможности для использования виртуальной музейной педагогики в образовательной практике. Актуальность и необходимость ее очевидна. Поэтому остается только освоить эту новую и весьма полезную форму организации образовательного процесса и оценить ее потенциал в реальной практической деятельности.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02AC80-7AA5-4C33-B008-9BCE2002E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49" b="92021" l="9231" r="89231">
                        <a14:foregroundMark x1="26769" y1="13032" x2="26769" y2="13032"/>
                        <a14:foregroundMark x1="23077" y1="9309" x2="31077" y2="9309"/>
                        <a14:foregroundMark x1="38462" y1="6915" x2="37231" y2="6649"/>
                        <a14:foregroundMark x1="79692" y1="90426" x2="79692" y2="92021"/>
                        <a14:foregroundMark x1="68923" y1="90957" x2="69538" y2="9202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90821" y="1298810"/>
            <a:ext cx="4062911" cy="47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43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2" id="{206C5D58-4EB5-40A4-8246-FB81AAB7ED6C}" vid="{5B771122-9E0E-42D4-B96D-ADB42174C9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2385</TotalTime>
  <Words>388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Тема2</vt:lpstr>
      <vt:lpstr>«Виртуальная музейная педагогика:       современные возможности и перспективы»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«Виртуальная музейная педагогика:       современные возможности и перспективы»</dc:title>
  <dc:creator>Пользователь</dc:creator>
  <cp:lastModifiedBy>Пользователь</cp:lastModifiedBy>
  <cp:revision>13</cp:revision>
  <dcterms:created xsi:type="dcterms:W3CDTF">2024-04-29T18:42:04Z</dcterms:created>
  <dcterms:modified xsi:type="dcterms:W3CDTF">2024-05-01T10:27:57Z</dcterms:modified>
</cp:coreProperties>
</file>